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8" r:id="rId2"/>
    <p:sldId id="393" r:id="rId3"/>
    <p:sldId id="460" r:id="rId4"/>
    <p:sldId id="457" r:id="rId5"/>
    <p:sldId id="387" r:id="rId6"/>
    <p:sldId id="441" r:id="rId7"/>
    <p:sldId id="442" r:id="rId8"/>
    <p:sldId id="412" r:id="rId9"/>
    <p:sldId id="418" r:id="rId10"/>
    <p:sldId id="443" r:id="rId11"/>
    <p:sldId id="444" r:id="rId12"/>
    <p:sldId id="438" r:id="rId13"/>
    <p:sldId id="459" r:id="rId14"/>
    <p:sldId id="433" r:id="rId15"/>
    <p:sldId id="434" r:id="rId16"/>
    <p:sldId id="448" r:id="rId17"/>
    <p:sldId id="449" r:id="rId18"/>
    <p:sldId id="450" r:id="rId19"/>
    <p:sldId id="456" r:id="rId20"/>
    <p:sldId id="455" r:id="rId21"/>
    <p:sldId id="461" r:id="rId22"/>
    <p:sldId id="464" r:id="rId23"/>
    <p:sldId id="462" r:id="rId24"/>
    <p:sldId id="463" r:id="rId25"/>
    <p:sldId id="451" r:id="rId26"/>
    <p:sldId id="452" r:id="rId27"/>
    <p:sldId id="453" r:id="rId28"/>
    <p:sldId id="454" r:id="rId29"/>
    <p:sldId id="465" r:id="rId30"/>
    <p:sldId id="466" r:id="rId31"/>
    <p:sldId id="447" r:id="rId32"/>
    <p:sldId id="458" r:id="rId33"/>
    <p:sldId id="445" r:id="rId34"/>
    <p:sldId id="3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1" initials="G1" lastIdx="1" clrIdx="0">
    <p:extLst>
      <p:ext uri="{19B8F6BF-5375-455C-9EA6-DF929625EA0E}">
        <p15:presenceInfo xmlns:p15="http://schemas.microsoft.com/office/powerpoint/2012/main" userId="S::Guest.Session1@gujgov.edu.in::a0c474c7-e44b-47bd-a940-82f60e2d41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1T14:12:12.926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0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4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1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9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3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4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54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0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3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8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57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144" y="1665275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</a:rPr>
              <a:t>Online AICTE Training &amp; Learning (ATAL) Faculty Development </a:t>
            </a:r>
            <a:r>
              <a:rPr lang="en-US" sz="2000" b="1" dirty="0" err="1">
                <a:solidFill>
                  <a:srgbClr val="003399"/>
                </a:solidFill>
              </a:rPr>
              <a:t>Programme</a:t>
            </a:r>
            <a:r>
              <a:rPr lang="en-US" sz="2000" b="1" dirty="0">
                <a:solidFill>
                  <a:srgbClr val="003399"/>
                </a:solidFill>
              </a:rPr>
              <a:t> on Social Enterprise Management</a:t>
            </a:r>
          </a:p>
          <a:p>
            <a:pPr algn="ctr"/>
            <a:r>
              <a:rPr lang="en-US" sz="2000" b="1" dirty="0" err="1">
                <a:solidFill>
                  <a:srgbClr val="003399"/>
                </a:solidFill>
              </a:rPr>
              <a:t>organised</a:t>
            </a:r>
            <a:r>
              <a:rPr lang="en-US" sz="2000" b="1" dirty="0">
                <a:solidFill>
                  <a:srgbClr val="003399"/>
                </a:solidFill>
              </a:rPr>
              <a:t> by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</a:rPr>
              <a:t>Gujarat National Law University, Gandhinagar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60874"/>
            <a:ext cx="786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99"/>
                </a:solidFill>
              </a:rPr>
              <a:t>Legal Aspects of Social Enterprise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14546" y="54102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Dr. </a:t>
            </a:r>
            <a:r>
              <a:rPr lang="en-US" sz="2800" b="1" dirty="0" err="1">
                <a:solidFill>
                  <a:srgbClr val="003399"/>
                </a:solidFill>
              </a:rPr>
              <a:t>Kalpeshkumar</a:t>
            </a:r>
            <a:r>
              <a:rPr lang="en-US" sz="2800" b="1" dirty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2000" dirty="0">
                <a:solidFill>
                  <a:srgbClr val="003399"/>
                </a:solidFill>
              </a:rPr>
              <a:t>Associate Professor of Law, </a:t>
            </a:r>
            <a:r>
              <a:rPr lang="en-US" sz="2000" dirty="0" err="1">
                <a:solidFill>
                  <a:srgbClr val="003399"/>
                </a:solidFill>
              </a:rPr>
              <a:t>Parul</a:t>
            </a:r>
            <a:r>
              <a:rPr lang="en-US" sz="2000" dirty="0">
                <a:solidFill>
                  <a:srgbClr val="003399"/>
                </a:solidFill>
              </a:rPr>
              <a:t> University &amp; Founder of </a:t>
            </a:r>
            <a:r>
              <a:rPr lang="en-US" sz="2000" dirty="0" err="1">
                <a:solidFill>
                  <a:srgbClr val="003399"/>
                </a:solidFill>
              </a:rPr>
              <a:t>ProBono</a:t>
            </a:r>
            <a:r>
              <a:rPr lang="en-US" sz="2000" dirty="0">
                <a:solidFill>
                  <a:srgbClr val="003399"/>
                </a:solidFill>
              </a:rPr>
              <a:t> India, Legal Startups</a:t>
            </a:r>
          </a:p>
          <a:p>
            <a:pPr algn="ctr"/>
            <a:r>
              <a:rPr lang="en-US" sz="2000" dirty="0">
                <a:solidFill>
                  <a:srgbClr val="003399"/>
                </a:solidFill>
              </a:rPr>
              <a:t>www.legalstartups.info</a:t>
            </a:r>
          </a:p>
        </p:txBody>
      </p:sp>
      <p:pic>
        <p:nvPicPr>
          <p:cNvPr id="56323" name="Picture 3" descr="C:\Users\Kalpesh\Desktop\download.png"/>
          <p:cNvPicPr>
            <a:picLocks noChangeAspect="1" noChangeArrowheads="1"/>
          </p:cNvPicPr>
          <p:nvPr/>
        </p:nvPicPr>
        <p:blipFill>
          <a:blip r:embed="rId2"/>
          <a:srcRect l="8853" r="8853"/>
          <a:stretch>
            <a:fillRect/>
          </a:stretch>
        </p:blipFill>
        <p:spPr bwMode="auto">
          <a:xfrm>
            <a:off x="3214678" y="4442124"/>
            <a:ext cx="2643206" cy="10092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39748" y="3786190"/>
            <a:ext cx="206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August 5, 2021</a:t>
            </a:r>
          </a:p>
        </p:txBody>
      </p:sp>
    </p:spTree>
    <p:extLst>
      <p:ext uri="{BB962C8B-B14F-4D97-AF65-F5344CB8AC3E}">
        <p14:creationId xmlns:p14="http://schemas.microsoft.com/office/powerpoint/2010/main" val="304511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33CC"/>
                </a:solidFill>
                <a:latin typeface="Garamond" pitchFamily="18" charset="0"/>
              </a:rPr>
              <a:t>2018</a:t>
            </a:r>
            <a:r>
              <a:rPr lang="en-IN" b="1" dirty="0">
                <a:latin typeface="Garamond" pitchFamily="18" charset="0"/>
              </a:rPr>
              <a:t> </a:t>
            </a:r>
            <a:r>
              <a:rPr lang="en-IN" b="1" dirty="0" err="1">
                <a:latin typeface="Garamond" pitchFamily="18" charset="0"/>
              </a:rPr>
              <a:t>Startup</a:t>
            </a:r>
            <a:r>
              <a:rPr lang="en-IN" b="1" dirty="0">
                <a:latin typeface="Garamond" pitchFamily="18" charset="0"/>
              </a:rPr>
              <a:t> State Ranking</a:t>
            </a:r>
            <a:r>
              <a:rPr lang="en-IN" dirty="0">
                <a:latin typeface="Garamond" pitchFamily="18" charset="0"/>
              </a:rPr>
              <a:t> are as follows:</a:t>
            </a:r>
          </a:p>
          <a:p>
            <a:endParaRPr lang="en-IN" baseline="300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Best performer:</a:t>
            </a:r>
            <a:r>
              <a:rPr lang="en-IN" dirty="0">
                <a:latin typeface="Garamond" pitchFamily="18" charset="0"/>
              </a:rPr>
              <a:t> Gujarat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Top performers: </a:t>
            </a:r>
            <a:r>
              <a:rPr lang="en-IN" dirty="0">
                <a:latin typeface="Garamond" pitchFamily="18" charset="0"/>
              </a:rPr>
              <a:t>Karnataka, Kerala, </a:t>
            </a:r>
            <a:r>
              <a:rPr lang="en-IN" dirty="0" err="1">
                <a:latin typeface="Garamond" pitchFamily="18" charset="0"/>
              </a:rPr>
              <a:t>Odisha</a:t>
            </a:r>
            <a:r>
              <a:rPr lang="en-IN" dirty="0">
                <a:latin typeface="Garamond" pitchFamily="18" charset="0"/>
              </a:rPr>
              <a:t>, and Rajasthan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Leader:</a:t>
            </a:r>
            <a:r>
              <a:rPr lang="en-IN" dirty="0">
                <a:latin typeface="Garamond" pitchFamily="18" charset="0"/>
              </a:rPr>
              <a:t> Andhra Pradesh, Bihar, Chhattisgarh, Madhya Pradesh, and </a:t>
            </a:r>
            <a:r>
              <a:rPr lang="en-IN" dirty="0" err="1">
                <a:latin typeface="Garamond" pitchFamily="18" charset="0"/>
              </a:rPr>
              <a:t>Telangana</a:t>
            </a:r>
            <a:endParaRPr lang="en-IN" dirty="0">
              <a:latin typeface="Garamond" pitchFamily="18" charset="0"/>
            </a:endParaRP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Aspiring leaders:</a:t>
            </a:r>
            <a:r>
              <a:rPr lang="en-IN" dirty="0">
                <a:latin typeface="Garamond" pitchFamily="18" charset="0"/>
              </a:rPr>
              <a:t> Haryana, Himachal Pradesh, Jharkhand, Uttar Pradesh, and West Bengal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Emerging states:</a:t>
            </a:r>
            <a:r>
              <a:rPr lang="en-IN" dirty="0">
                <a:latin typeface="Garamond" pitchFamily="18" charset="0"/>
              </a:rPr>
              <a:t> Assam, Delhi, Goa, Jammu &amp; Kashmir, Maharashtra, Punjab, Tamil Nadu, and </a:t>
            </a:r>
            <a:r>
              <a:rPr lang="en-IN" dirty="0" err="1">
                <a:latin typeface="Garamond" pitchFamily="18" charset="0"/>
              </a:rPr>
              <a:t>Uttarakhand</a:t>
            </a:r>
            <a:endParaRPr lang="en-IN" dirty="0">
              <a:latin typeface="Garamond" pitchFamily="18" charset="0"/>
            </a:endParaRP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Beginners:</a:t>
            </a:r>
            <a:r>
              <a:rPr lang="en-IN" dirty="0">
                <a:latin typeface="Garamond" pitchFamily="18" charset="0"/>
              </a:rPr>
              <a:t> Chandigarh, Manipur, Mizoram, Nagaland, </a:t>
            </a:r>
            <a:r>
              <a:rPr lang="en-IN" dirty="0" err="1">
                <a:latin typeface="Garamond" pitchFamily="18" charset="0"/>
              </a:rPr>
              <a:t>Puducherry</a:t>
            </a:r>
            <a:r>
              <a:rPr lang="en-IN" dirty="0">
                <a:latin typeface="Garamond" pitchFamily="18" charset="0"/>
              </a:rPr>
              <a:t>, Sikkim, and Tripura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4" y="621508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Garamond" pitchFamily="18" charset="0"/>
              </a:rPr>
              <a:t>https://economictimes.indiatimes.com/small-biz/startups/newsbuzz/gujarat-best-state-in-providing-strong-ecosystem-for-startups-dipp-ranking/articleshow/67176184.cms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33CC"/>
                </a:solidFill>
                <a:latin typeface="Garamond" pitchFamily="18" charset="0"/>
              </a:rPr>
              <a:t>2019</a:t>
            </a:r>
            <a:r>
              <a:rPr lang="en-IN" b="1" dirty="0">
                <a:latin typeface="Garamond" pitchFamily="18" charset="0"/>
              </a:rPr>
              <a:t> </a:t>
            </a:r>
            <a:r>
              <a:rPr lang="en-IN" b="1" dirty="0" err="1">
                <a:latin typeface="Garamond" pitchFamily="18" charset="0"/>
              </a:rPr>
              <a:t>Startup</a:t>
            </a:r>
            <a:r>
              <a:rPr lang="en-IN" b="1" dirty="0">
                <a:latin typeface="Garamond" pitchFamily="18" charset="0"/>
              </a:rPr>
              <a:t> State Ranking</a:t>
            </a:r>
            <a:r>
              <a:rPr lang="en-IN" dirty="0">
                <a:latin typeface="Garamond" pitchFamily="18" charset="0"/>
              </a:rPr>
              <a:t> are as follows:</a:t>
            </a:r>
          </a:p>
          <a:p>
            <a:endParaRPr lang="en-IN" baseline="300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Best performer:</a:t>
            </a:r>
            <a:r>
              <a:rPr lang="en-IN" dirty="0">
                <a:latin typeface="Garamond" pitchFamily="18" charset="0"/>
              </a:rPr>
              <a:t> Gujarat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Top performers: </a:t>
            </a:r>
            <a:r>
              <a:rPr lang="en-IN" dirty="0">
                <a:latin typeface="Garamond" pitchFamily="18" charset="0"/>
              </a:rPr>
              <a:t>Karnataka, Kerala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Leader:</a:t>
            </a:r>
            <a:r>
              <a:rPr lang="en-IN" dirty="0">
                <a:latin typeface="Garamond" pitchFamily="18" charset="0"/>
              </a:rPr>
              <a:t> Maharashtra, Bihar, </a:t>
            </a:r>
            <a:r>
              <a:rPr lang="en-IN" dirty="0" err="1">
                <a:latin typeface="Garamond" pitchFamily="18" charset="0"/>
              </a:rPr>
              <a:t>Odisha</a:t>
            </a:r>
            <a:r>
              <a:rPr lang="en-IN" dirty="0">
                <a:latin typeface="Garamond" pitchFamily="18" charset="0"/>
              </a:rPr>
              <a:t>, Rajasthan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Aspiring leaders:</a:t>
            </a:r>
            <a:r>
              <a:rPr lang="en-IN" dirty="0">
                <a:latin typeface="Garamond" pitchFamily="18" charset="0"/>
              </a:rPr>
              <a:t> Punjab, </a:t>
            </a:r>
            <a:r>
              <a:rPr lang="en-IN" dirty="0" err="1">
                <a:latin typeface="Garamond" pitchFamily="18" charset="0"/>
              </a:rPr>
              <a:t>Telangana</a:t>
            </a:r>
            <a:r>
              <a:rPr lang="en-IN" dirty="0">
                <a:latin typeface="Garamond" pitchFamily="18" charset="0"/>
              </a:rPr>
              <a:t>, </a:t>
            </a:r>
            <a:r>
              <a:rPr lang="en-IN" dirty="0" err="1">
                <a:latin typeface="Garamond" pitchFamily="18" charset="0"/>
              </a:rPr>
              <a:t>Uttarakhand</a:t>
            </a:r>
            <a:r>
              <a:rPr lang="en-IN" dirty="0">
                <a:latin typeface="Garamond" pitchFamily="18" charset="0"/>
              </a:rPr>
              <a:t>, Jharkhand, Haryana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Emerging states:</a:t>
            </a:r>
            <a:r>
              <a:rPr lang="en-IN" dirty="0">
                <a:latin typeface="Garamond" pitchFamily="18" charset="0"/>
              </a:rPr>
              <a:t> </a:t>
            </a:r>
            <a:r>
              <a:rPr lang="en-IN" dirty="0" err="1">
                <a:latin typeface="Garamond" pitchFamily="18" charset="0"/>
              </a:rPr>
              <a:t>Chhatisrgarh</a:t>
            </a:r>
            <a:r>
              <a:rPr lang="en-IN" dirty="0">
                <a:latin typeface="Garamond" pitchFamily="18" charset="0"/>
              </a:rPr>
              <a:t>, Uttar Pradesh, Tamil Nadu, Sikkim, Nagaland, Mizoram, Madhya Pradesh, Assam</a:t>
            </a:r>
          </a:p>
          <a:p>
            <a:r>
              <a:rPr lang="en-IN" sz="500" dirty="0">
                <a:latin typeface="Garamond" pitchFamily="18" charset="0"/>
              </a:rPr>
              <a:t> 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0"/>
            <a:ext cx="4876800" cy="100013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71538" y="78579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2050" name="Picture 2" descr="Startup Policy: What different states are doing to help startups succeed  across India - The Economic Ti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6000750" cy="4857751"/>
          </a:xfrm>
          <a:prstGeom prst="rect">
            <a:avLst/>
          </a:prstGeom>
          <a:noFill/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E7BEFB4E-F1E7-4AD3-B6C7-0DB238401B8A}"/>
              </a:ext>
            </a:extLst>
          </p:cNvPr>
          <p:cNvSpPr/>
          <p:nvPr/>
        </p:nvSpPr>
        <p:spPr>
          <a:xfrm>
            <a:off x="7385833" y="1935301"/>
            <a:ext cx="1115257" cy="485588"/>
          </a:xfrm>
          <a:prstGeom prst="borderCallout1">
            <a:avLst>
              <a:gd name="adj1" fmla="val 18750"/>
              <a:gd name="adj2" fmla="val -8333"/>
              <a:gd name="adj3" fmla="val 239550"/>
              <a:gd name="adj4" fmla="val -103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Regulations</a:t>
            </a:r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Legal Aspects involved in Social Enterprise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My story</a:t>
            </a:r>
          </a:p>
          <a:p>
            <a:pPr marL="457200" indent="-457200">
              <a:buAutoNum type="arabicPeriod"/>
            </a:pP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57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7257" y="3659447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2. Legal Aspects Involved in Social Enterprise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8" name="Picture 4" descr="Social Enterprise – Institute of Mutual Information">
            <a:extLst>
              <a:ext uri="{FF2B5EF4-FFF2-40B4-BE49-F238E27FC236}">
                <a16:creationId xmlns:a16="http://schemas.microsoft.com/office/drawing/2014/main" id="{44D42661-92AA-4394-8B8A-DF1F9A4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69" y="1820981"/>
            <a:ext cx="1563812" cy="16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2.1 Primary Compliances e.g. local bodies permission</a:t>
            </a:r>
          </a:p>
          <a:p>
            <a:r>
              <a:rPr lang="en-IN" sz="2400" b="1" dirty="0">
                <a:latin typeface="Garamond" pitchFamily="18" charset="0"/>
              </a:rPr>
              <a:t>2.2 Primary Agreements</a:t>
            </a:r>
          </a:p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r>
              <a:rPr lang="en-IN" sz="2400" b="1" dirty="0">
                <a:latin typeface="Garamond" pitchFamily="18" charset="0"/>
              </a:rPr>
              <a:t>2.4 Intellectual Property Rights</a:t>
            </a:r>
          </a:p>
          <a:p>
            <a:r>
              <a:rPr lang="en-IN" sz="2400" b="1" dirty="0">
                <a:latin typeface="Garamond" pitchFamily="18" charset="0"/>
              </a:rPr>
              <a:t>2.5 Taxation</a:t>
            </a:r>
          </a:p>
          <a:p>
            <a:r>
              <a:rPr lang="en-IN" sz="2400" b="1" dirty="0">
                <a:latin typeface="Garamond" pitchFamily="18" charset="0"/>
              </a:rPr>
              <a:t>2.6 Labour Laws</a:t>
            </a:r>
          </a:p>
          <a:p>
            <a:r>
              <a:rPr lang="en-IN" sz="2400" b="1" dirty="0">
                <a:latin typeface="Garamond" pitchFamily="18" charset="0"/>
              </a:rPr>
              <a:t>2.7 Sectoral Regulation Compliances e.g. Councils, Authorities</a:t>
            </a:r>
          </a:p>
          <a:p>
            <a:r>
              <a:rPr lang="en-IN" sz="2400" b="1" dirty="0">
                <a:latin typeface="Garamond" pitchFamily="18" charset="0"/>
              </a:rPr>
              <a:t>2.8 Special permission</a:t>
            </a:r>
          </a:p>
          <a:p>
            <a:pPr marL="342900" indent="-342900">
              <a:buAutoNum type="arabicPeriod"/>
            </a:pPr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7350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2.1 Primary Compliances e.g. local bodies permission</a:t>
            </a:r>
          </a:p>
          <a:p>
            <a:endParaRPr lang="en-IN" sz="1600" b="1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Shops &amp; Establishment Act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F654C-6032-4562-8F9A-614001D50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8" t="17451" r="14847" b="11150"/>
          <a:stretch/>
        </p:blipFill>
        <p:spPr>
          <a:xfrm>
            <a:off x="2411760" y="2371958"/>
            <a:ext cx="35241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2.2 Primary Agreements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1026" name="Picture 2" descr="Contract - Wikipedia">
            <a:extLst>
              <a:ext uri="{FF2B5EF4-FFF2-40B4-BE49-F238E27FC236}">
                <a16:creationId xmlns:a16="http://schemas.microsoft.com/office/drawing/2014/main" id="{7796D818-8793-49D3-9CA6-FC290004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064041"/>
            <a:ext cx="4712410" cy="3119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5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1. Sole Proprietorship</a:t>
            </a:r>
          </a:p>
          <a:p>
            <a:r>
              <a:rPr lang="en-IN" sz="2400" dirty="0">
                <a:latin typeface="Garamond" pitchFamily="18" charset="0"/>
              </a:rPr>
              <a:t>2. Partnership (Partnership Act, 1932)</a:t>
            </a:r>
          </a:p>
          <a:p>
            <a:r>
              <a:rPr lang="en-IN" sz="2400" dirty="0">
                <a:latin typeface="Garamond" pitchFamily="18" charset="0"/>
              </a:rPr>
              <a:t>3. Limited Liability Partnership (LLP Act, 2008)</a:t>
            </a:r>
          </a:p>
          <a:p>
            <a:r>
              <a:rPr lang="en-IN" sz="2400" dirty="0">
                <a:latin typeface="Garamond" pitchFamily="18" charset="0"/>
              </a:rPr>
              <a:t>4. Company (Companies Act, 2013)</a:t>
            </a:r>
          </a:p>
          <a:p>
            <a:r>
              <a:rPr lang="en-IN" sz="2400" dirty="0">
                <a:latin typeface="Garamond" pitchFamily="18" charset="0"/>
              </a:rPr>
              <a:t>5. Public Trust/Society (Indian Trust Act, 1882/Societies  </a:t>
            </a:r>
          </a:p>
          <a:p>
            <a:r>
              <a:rPr lang="en-IN" sz="2400" dirty="0">
                <a:latin typeface="Garamond" pitchFamily="18" charset="0"/>
              </a:rPr>
              <a:t>    Registration Act, 1860/State Cooperative Societies  </a:t>
            </a:r>
          </a:p>
          <a:p>
            <a:r>
              <a:rPr lang="en-IN" sz="2400" dirty="0">
                <a:latin typeface="Garamond" pitchFamily="18" charset="0"/>
              </a:rPr>
              <a:t>    Act)…. NGO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255118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CA7BC-FE95-4A26-8557-844184C92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4" t="21987" r="12594"/>
          <a:stretch/>
        </p:blipFill>
        <p:spPr>
          <a:xfrm>
            <a:off x="1161820" y="1594125"/>
            <a:ext cx="6840780" cy="40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Legal Aspects involved in Social Enterprise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My story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50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BC315D3-C2B3-4912-925C-EE7D53EE6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00251"/>
              </p:ext>
            </p:extLst>
          </p:nvPr>
        </p:nvGraphicFramePr>
        <p:xfrm>
          <a:off x="1284424" y="1654257"/>
          <a:ext cx="652793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576">
                  <a:extLst>
                    <a:ext uri="{9D8B030D-6E8A-4147-A177-3AD203B41FA5}">
                      <a16:colId xmlns:a16="http://schemas.microsoft.com/office/drawing/2014/main" val="340549429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41114926"/>
                    </a:ext>
                  </a:extLst>
                </a:gridCol>
              </a:tblGrid>
              <a:tr h="349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for 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31102"/>
                  </a:ext>
                </a:extLst>
              </a:tr>
              <a:tr h="349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Sole Proprietorship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Sole Proprietorship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36246"/>
                  </a:ext>
                </a:extLst>
              </a:tr>
              <a:tr h="349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Partnership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Partnership Firm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01728"/>
                  </a:ext>
                </a:extLst>
              </a:tr>
              <a:tr h="349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068"/>
                  </a:ext>
                </a:extLst>
              </a:tr>
              <a:tr h="1119719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Companies</a:t>
                      </a:r>
                    </a:p>
                    <a:p>
                      <a:pPr algn="ctr"/>
                      <a:r>
                        <a:rPr lang="en-US" dirty="0"/>
                        <a:t>Pvt. Ltd. Co.</a:t>
                      </a:r>
                    </a:p>
                    <a:p>
                      <a:pPr algn="ctr"/>
                      <a:r>
                        <a:rPr lang="en-US" dirty="0"/>
                        <a:t>One Person Co. (Pvt Ltd.)</a:t>
                      </a:r>
                    </a:p>
                    <a:p>
                      <a:pPr algn="ctr"/>
                      <a:r>
                        <a:rPr lang="en-US" dirty="0"/>
                        <a:t>Public Ltd. 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Companies</a:t>
                      </a:r>
                    </a:p>
                    <a:p>
                      <a:pPr algn="ctr"/>
                      <a:r>
                        <a:rPr lang="en-US" dirty="0"/>
                        <a:t>Pvt. Ltd. Co.</a:t>
                      </a:r>
                    </a:p>
                    <a:p>
                      <a:pPr algn="ctr"/>
                      <a:r>
                        <a:rPr lang="en-US" dirty="0"/>
                        <a:t>One Person Co. (Pvt Ltd.)..not as a Section 8 Co.</a:t>
                      </a:r>
                    </a:p>
                    <a:p>
                      <a:pPr algn="ctr"/>
                      <a:r>
                        <a:rPr lang="en-US" dirty="0"/>
                        <a:t>Public Ltd. Co.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Section 8 Co – Not for Profit 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32732"/>
                  </a:ext>
                </a:extLst>
              </a:tr>
              <a:tr h="3493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78778"/>
                  </a:ext>
                </a:extLst>
              </a:tr>
              <a:tr h="3493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470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3F618A-4C4E-43DD-BD0E-FF3431B644F8}"/>
              </a:ext>
            </a:extLst>
          </p:cNvPr>
          <p:cNvSpPr txBox="1"/>
          <p:nvPr/>
        </p:nvSpPr>
        <p:spPr>
          <a:xfrm>
            <a:off x="1547664" y="531185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*CSR, Section 135 of Companies Act, 2013, Schedule 7</a:t>
            </a:r>
          </a:p>
        </p:txBody>
      </p:sp>
    </p:spTree>
    <p:extLst>
      <p:ext uri="{BB962C8B-B14F-4D97-AF65-F5344CB8AC3E}">
        <p14:creationId xmlns:p14="http://schemas.microsoft.com/office/powerpoint/2010/main" val="284458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A35E54-1393-40A4-8949-0853AB87A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3610" r="1963" b="8384"/>
          <a:stretch/>
        </p:blipFill>
        <p:spPr>
          <a:xfrm>
            <a:off x="803445" y="1523282"/>
            <a:ext cx="7585097" cy="3938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EF03A-5545-4BE9-9F09-23F6448576B0}"/>
              </a:ext>
            </a:extLst>
          </p:cNvPr>
          <p:cNvSpPr txBox="1"/>
          <p:nvPr/>
        </p:nvSpPr>
        <p:spPr>
          <a:xfrm>
            <a:off x="988374" y="5483505"/>
            <a:ext cx="7215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 err="1">
                <a:effectLst/>
                <a:latin typeface="Garamond" panose="02020404030301010803" pitchFamily="18" charset="0"/>
              </a:rPr>
              <a:t>Aajeevika</a:t>
            </a:r>
            <a:r>
              <a:rPr lang="en-US" sz="2000" b="0" i="0" dirty="0">
                <a:effectLst/>
                <a:latin typeface="Garamond" panose="02020404030301010803" pitchFamily="18" charset="0"/>
              </a:rPr>
              <a:t> - National Rural Livelihoods Mission (NRLM) was launched by the Ministry of Rural Development (</a:t>
            </a:r>
            <a:r>
              <a:rPr lang="en-US" sz="2000" b="0" i="0" dirty="0" err="1">
                <a:effectLst/>
                <a:latin typeface="Garamond" panose="02020404030301010803" pitchFamily="18" charset="0"/>
              </a:rPr>
              <a:t>MoRD</a:t>
            </a:r>
            <a:r>
              <a:rPr lang="en-US" sz="2000" b="0" i="0" dirty="0">
                <a:effectLst/>
                <a:latin typeface="Garamond" panose="02020404030301010803" pitchFamily="18" charset="0"/>
              </a:rPr>
              <a:t>), Government of India in June 2011. 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4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D36528-81A6-4117-B574-D34A81E04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9" t="3612" r="12594" b="5179"/>
          <a:stretch/>
        </p:blipFill>
        <p:spPr>
          <a:xfrm>
            <a:off x="777152" y="1432235"/>
            <a:ext cx="7589696" cy="4932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B86051-2706-4953-9224-6106A49F1471}"/>
              </a:ext>
            </a:extLst>
          </p:cNvPr>
          <p:cNvSpPr txBox="1"/>
          <p:nvPr/>
        </p:nvSpPr>
        <p:spPr>
          <a:xfrm>
            <a:off x="3851920" y="1340768"/>
            <a:ext cx="457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R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egistered under The Companies Act, 1956.</a:t>
            </a:r>
          </a:p>
          <a:p>
            <a:r>
              <a:rPr lang="en-US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April 21,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71CBA-EB0E-4524-8E96-9D5E456FB94A}"/>
              </a:ext>
            </a:extLst>
          </p:cNvPr>
          <p:cNvSpPr txBox="1"/>
          <p:nvPr/>
        </p:nvSpPr>
        <p:spPr>
          <a:xfrm>
            <a:off x="790730" y="1591047"/>
            <a:ext cx="74271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Gujarat Livelihood Promotion Company (GLPC) is the executive arm of Mission Mangalam, the implementation agency for NRLM.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It has been registered under The Companies Act, 1956 on April 21, 2010.</a:t>
            </a:r>
          </a:p>
          <a:p>
            <a:pPr algn="just"/>
            <a:endParaRPr lang="en-US" sz="12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GLPC works through strategic partnership between large industries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SakhiMandals</a:t>
            </a: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/Self Help Groups/Producer Groups/Service Groups/ Collectives of the poor, through decentralized Micro Enterprise Ventures. The promoting companies/entrepreneurs redesign the process where intensive tasks as job-works are undertaken by Self Help Groups in their respective homes or villages as self-employment activities. Main objectives of GLPC are</a:t>
            </a:r>
          </a:p>
          <a:p>
            <a:pPr algn="just"/>
            <a:endParaRPr lang="en-US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Empowering the Poor by organizing them into SHGs/Federations/other Collectives.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Empower the poor through ensuring access to Financial Services.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Augmenting existing livelihoods and enhancing incomes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Explore livelihood opportunities through newer ventures in rural service sector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Developing Inclusive Value Chains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021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2.3 Forms of Business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AACA8-B67F-4445-93B8-3AFF64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3610" r="6667" b="8384"/>
          <a:stretch/>
        </p:blipFill>
        <p:spPr>
          <a:xfrm>
            <a:off x="825743" y="1628800"/>
            <a:ext cx="7562799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2.4 Intellectual Property Rights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0700F-20A3-4536-9477-02CD39B0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35" y="1467130"/>
            <a:ext cx="4562748" cy="48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3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2.5 Taxation</a:t>
            </a:r>
          </a:p>
          <a:p>
            <a:endParaRPr lang="en-IN" sz="2400" dirty="0">
              <a:latin typeface="Garamond" pitchFamily="18" charset="0"/>
            </a:endParaRPr>
          </a:p>
          <a:p>
            <a:r>
              <a:rPr lang="en-IN" sz="2400" b="1" u="sng" dirty="0">
                <a:latin typeface="Garamond" pitchFamily="18" charset="0"/>
              </a:rPr>
              <a:t>Direct Tax</a:t>
            </a:r>
          </a:p>
          <a:p>
            <a:r>
              <a:rPr lang="en-IN" sz="2400" dirty="0">
                <a:latin typeface="Garamond" pitchFamily="18" charset="0"/>
              </a:rPr>
              <a:t>Income Tax</a:t>
            </a:r>
          </a:p>
          <a:p>
            <a:endParaRPr lang="en-IN" sz="2400" dirty="0">
              <a:latin typeface="Garamond" pitchFamily="18" charset="0"/>
            </a:endParaRPr>
          </a:p>
          <a:p>
            <a:r>
              <a:rPr lang="en-IN" sz="2400" b="1" u="sng" dirty="0">
                <a:latin typeface="Garamond" pitchFamily="18" charset="0"/>
              </a:rPr>
              <a:t>Indirect Tax</a:t>
            </a:r>
          </a:p>
          <a:p>
            <a:r>
              <a:rPr lang="en-IN" sz="2400" dirty="0">
                <a:latin typeface="Garamond" pitchFamily="18" charset="0"/>
              </a:rPr>
              <a:t>GST</a:t>
            </a:r>
          </a:p>
          <a:p>
            <a:r>
              <a:rPr lang="en-IN" sz="2400" dirty="0">
                <a:latin typeface="Garamond" pitchFamily="18" charset="0"/>
              </a:rPr>
              <a:t>Custom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891972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2.6 Labour Laws</a:t>
            </a:r>
          </a:p>
          <a:p>
            <a:endParaRPr lang="en-IN" sz="2400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Factories Act</a:t>
            </a:r>
          </a:p>
          <a:p>
            <a:r>
              <a:rPr lang="en-IN" sz="2400" dirty="0">
                <a:latin typeface="Garamond" pitchFamily="18" charset="0"/>
              </a:rPr>
              <a:t>Industrial Dispute Act</a:t>
            </a:r>
          </a:p>
          <a:p>
            <a:r>
              <a:rPr lang="en-IN" sz="2400" dirty="0">
                <a:latin typeface="Garamond" pitchFamily="18" charset="0"/>
              </a:rPr>
              <a:t>Minimum Wages Act</a:t>
            </a:r>
          </a:p>
          <a:p>
            <a:r>
              <a:rPr lang="en-IN" sz="2400" dirty="0">
                <a:latin typeface="Garamond" pitchFamily="18" charset="0"/>
              </a:rPr>
              <a:t>Workman Compensation Act</a:t>
            </a:r>
          </a:p>
          <a:p>
            <a:r>
              <a:rPr lang="en-IN" sz="2400" dirty="0">
                <a:latin typeface="Garamond" pitchFamily="18" charset="0"/>
              </a:rPr>
              <a:t>Gratuity Act</a:t>
            </a:r>
          </a:p>
          <a:p>
            <a:r>
              <a:rPr lang="en-IN" sz="2400" dirty="0">
                <a:latin typeface="Garamond" pitchFamily="18" charset="0"/>
              </a:rPr>
              <a:t>Provident Fund </a:t>
            </a:r>
          </a:p>
          <a:p>
            <a:r>
              <a:rPr lang="en-IN" sz="2400" dirty="0">
                <a:latin typeface="Garamond" pitchFamily="18" charset="0"/>
              </a:rPr>
              <a:t>Prevention of Sexual Harassment of Women at Workplace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314751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2.7 Sectoral Regulation Compliances e.g. Councils, Authorities</a:t>
            </a:r>
          </a:p>
          <a:p>
            <a:endParaRPr lang="en-IN" sz="1100" b="1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Pharmacy Council</a:t>
            </a:r>
          </a:p>
          <a:p>
            <a:r>
              <a:rPr lang="en-IN" sz="2400" dirty="0">
                <a:latin typeface="Garamond" pitchFamily="18" charset="0"/>
              </a:rPr>
              <a:t>Medical Council</a:t>
            </a:r>
          </a:p>
          <a:p>
            <a:r>
              <a:rPr lang="en-IN" sz="2400" dirty="0">
                <a:latin typeface="Garamond" pitchFamily="18" charset="0"/>
              </a:rPr>
              <a:t>Bar Council of India</a:t>
            </a:r>
          </a:p>
          <a:p>
            <a:r>
              <a:rPr lang="en-IN" sz="2400" dirty="0">
                <a:latin typeface="Garamond" pitchFamily="18" charset="0"/>
              </a:rPr>
              <a:t>FSSAI (Food) Food Safety &amp; Standard Act, 2006</a:t>
            </a:r>
          </a:p>
          <a:p>
            <a:endParaRPr lang="en-IN" sz="2400" dirty="0">
              <a:latin typeface="Garamond" pitchFamily="18" charset="0"/>
            </a:endParaRPr>
          </a:p>
          <a:p>
            <a:pPr marL="342900" indent="-342900">
              <a:buAutoNum type="arabicPeriod"/>
            </a:pPr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2050" name="Picture 2" descr="May be an image of 1 person and standing">
            <a:extLst>
              <a:ext uri="{FF2B5EF4-FFF2-40B4-BE49-F238E27FC236}">
                <a16:creationId xmlns:a16="http://schemas.microsoft.com/office/drawing/2014/main" id="{387379D7-C54E-49A8-905E-CE1A23A8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9590"/>
            <a:ext cx="4048084" cy="26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7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2.8 Special Permission</a:t>
            </a:r>
          </a:p>
          <a:p>
            <a:endParaRPr lang="en-IN" sz="1100" b="1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e.g. Foreign Donation, permission under Foreign Contribution Regulation Act, 2010</a:t>
            </a:r>
          </a:p>
          <a:p>
            <a:endParaRPr lang="en-IN" sz="2400" dirty="0">
              <a:latin typeface="Garamond" pitchFamily="18" charset="0"/>
            </a:endParaRPr>
          </a:p>
          <a:p>
            <a:pPr marL="342900" indent="-342900">
              <a:buAutoNum type="arabicPeriod"/>
            </a:pPr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5DF70-E6D7-4EC9-912F-A7E5ED464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3612" r="2750" b="6579"/>
          <a:stretch/>
        </p:blipFill>
        <p:spPr>
          <a:xfrm>
            <a:off x="1186100" y="2429203"/>
            <a:ext cx="6865172" cy="3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0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Legal Aspects involved in Social Enterprise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My story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971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152" y="1044175"/>
            <a:ext cx="721523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Garamond" pitchFamily="18" charset="0"/>
              </a:rPr>
              <a:t>2.8 Special Permission</a:t>
            </a:r>
          </a:p>
          <a:p>
            <a:endParaRPr lang="en-IN" sz="1100" b="1" dirty="0">
              <a:latin typeface="Garamond" pitchFamily="18" charset="0"/>
            </a:endParaRPr>
          </a:p>
          <a:p>
            <a:r>
              <a:rPr lang="en-IN" sz="2400" dirty="0">
                <a:latin typeface="Garamond" pitchFamily="18" charset="0"/>
              </a:rPr>
              <a:t>FCR Act</a:t>
            </a:r>
          </a:p>
          <a:p>
            <a:endParaRPr lang="en-IN" sz="2400" dirty="0">
              <a:latin typeface="Garamond" pitchFamily="18" charset="0"/>
            </a:endParaRPr>
          </a:p>
          <a:p>
            <a:pPr marL="342900" indent="-342900">
              <a:buAutoNum type="arabicPeriod"/>
            </a:pPr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2. Legal Aspects Involved in Social Enterprise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5DED71-2B92-4BD9-BC02-A80A4C61B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7" t="17951" r="13971" b="6579"/>
          <a:stretch/>
        </p:blipFill>
        <p:spPr>
          <a:xfrm>
            <a:off x="1945251" y="1700808"/>
            <a:ext cx="5137757" cy="4519847"/>
          </a:xfrm>
          <a:prstGeom prst="rect">
            <a:avLst/>
          </a:prstGeom>
        </p:spPr>
      </p:pic>
      <p:pic>
        <p:nvPicPr>
          <p:cNvPr id="1026" name="Picture 2" descr="Goonj">
            <a:extLst>
              <a:ext uri="{FF2B5EF4-FFF2-40B4-BE49-F238E27FC236}">
                <a16:creationId xmlns:a16="http://schemas.microsoft.com/office/drawing/2014/main" id="{EDB15008-CD8E-45E6-A7AA-96FA28A4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1" y="2234878"/>
            <a:ext cx="2031002" cy="13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11D6BF17-2942-4AA8-92F4-DBD09B6681F3}"/>
              </a:ext>
            </a:extLst>
          </p:cNvPr>
          <p:cNvSpPr/>
          <p:nvPr/>
        </p:nvSpPr>
        <p:spPr>
          <a:xfrm>
            <a:off x="2267744" y="3853812"/>
            <a:ext cx="72008" cy="43204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7688C768-CE48-4B0C-9B15-8C097385F481}"/>
              </a:ext>
            </a:extLst>
          </p:cNvPr>
          <p:cNvSpPr/>
          <p:nvPr/>
        </p:nvSpPr>
        <p:spPr>
          <a:xfrm flipH="1">
            <a:off x="6481193" y="3853812"/>
            <a:ext cx="72007" cy="43204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08C774-1556-439B-96B5-3BA91FF81A38}"/>
              </a:ext>
            </a:extLst>
          </p:cNvPr>
          <p:cNvCxnSpPr/>
          <p:nvPr/>
        </p:nvCxnSpPr>
        <p:spPr>
          <a:xfrm>
            <a:off x="5220072" y="3933056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1C9737-9886-4E74-A4F9-81BD1549A37B}"/>
              </a:ext>
            </a:extLst>
          </p:cNvPr>
          <p:cNvCxnSpPr>
            <a:cxnSpLocks/>
          </p:cNvCxnSpPr>
          <p:nvPr/>
        </p:nvCxnSpPr>
        <p:spPr>
          <a:xfrm>
            <a:off x="2411760" y="4068566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0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Legal Aspects involved in Social Enterprise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My story</a:t>
            </a:r>
          </a:p>
          <a:p>
            <a:pPr marL="457200" indent="-457200">
              <a:buAutoNum type="arabicPeriod"/>
            </a:pP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2568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7257" y="342169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3. My 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8" name="Picture 4" descr="Social Enterprise – Institute of Mutual Information">
            <a:extLst>
              <a:ext uri="{FF2B5EF4-FFF2-40B4-BE49-F238E27FC236}">
                <a16:creationId xmlns:a16="http://schemas.microsoft.com/office/drawing/2014/main" id="{44D42661-92AA-4394-8B8A-DF1F9A4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35" y="1556792"/>
            <a:ext cx="1563812" cy="16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6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/>
          <a:srcRect r="70604"/>
          <a:stretch>
            <a:fillRect/>
          </a:stretch>
        </p:blipFill>
        <p:spPr bwMode="auto">
          <a:xfrm>
            <a:off x="1214849" y="870235"/>
            <a:ext cx="1124904" cy="951341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19" y="4361760"/>
            <a:ext cx="1111267" cy="11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91" y="836712"/>
            <a:ext cx="825184" cy="10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7665" y="4394588"/>
            <a:ext cx="849757" cy="10089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26064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Bookman Old Style" pitchFamily="18" charset="0"/>
              </a:rPr>
              <a:t>My 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586" y="19795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8891" y="5573301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1367" y="199651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8894" y="54452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2019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069258" y="3502026"/>
            <a:ext cx="70311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448" y="2298358"/>
            <a:ext cx="1649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>
                <a:latin typeface="Bookman Old Style" pitchFamily="18" charset="0"/>
              </a:rPr>
              <a:t>klgupta.in</a:t>
            </a:r>
            <a:endParaRPr lang="en-IN" sz="1600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7462" y="5872049"/>
            <a:ext cx="215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probono-india.in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2125" y="2378066"/>
            <a:ext cx="207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legalstartups.info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4876" y="5786454"/>
            <a:ext cx="2440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>
                <a:latin typeface="Bookman Old Style" pitchFamily="18" charset="0"/>
              </a:rPr>
              <a:t>courtmanagement.in</a:t>
            </a:r>
            <a:endParaRPr lang="en-IN" sz="1600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22" name="Picture 3" descr="C:\Users\TEMP.LAPTOP-65OKJNAG.001\Downloads\WhatsApp Image 2021-05-16 at 22.36.02.jpeg">
            <a:extLst>
              <a:ext uri="{FF2B5EF4-FFF2-40B4-BE49-F238E27FC236}">
                <a16:creationId xmlns:a16="http://schemas.microsoft.com/office/drawing/2014/main" id="{D4624542-B81E-4DB8-A702-D93AD52BB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3345" t="27778" r="30910" b="48175"/>
          <a:stretch/>
        </p:blipFill>
        <p:spPr bwMode="auto">
          <a:xfrm>
            <a:off x="6594048" y="963330"/>
            <a:ext cx="1578352" cy="809486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3054B9-F736-410C-821B-E368DDB99DCA}"/>
              </a:ext>
            </a:extLst>
          </p:cNvPr>
          <p:cNvGrpSpPr/>
          <p:nvPr/>
        </p:nvGrpSpPr>
        <p:grpSpPr>
          <a:xfrm rot="10800000">
            <a:off x="1590674" y="2774007"/>
            <a:ext cx="381000" cy="727000"/>
            <a:chOff x="1475655" y="3502026"/>
            <a:chExt cx="496019" cy="9291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830E9D-961C-4D30-8DA5-5C85E0925B24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D146A7-B08C-4502-87D7-211F9FA44258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FBD23-B6B0-469A-845D-D40AE25657B2}"/>
              </a:ext>
            </a:extLst>
          </p:cNvPr>
          <p:cNvGrpSpPr/>
          <p:nvPr/>
        </p:nvGrpSpPr>
        <p:grpSpPr>
          <a:xfrm>
            <a:off x="2814107" y="3525366"/>
            <a:ext cx="381000" cy="727000"/>
            <a:chOff x="1475655" y="3502026"/>
            <a:chExt cx="496019" cy="9291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E1EFC41-E7A2-428D-877D-381A01000236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C2EBB7-F269-4769-957C-8E1ECB1D6AF2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68AF31-E746-4DC1-A056-1813379E8975}"/>
              </a:ext>
            </a:extLst>
          </p:cNvPr>
          <p:cNvGrpSpPr/>
          <p:nvPr/>
        </p:nvGrpSpPr>
        <p:grpSpPr>
          <a:xfrm>
            <a:off x="5660446" y="3547909"/>
            <a:ext cx="381000" cy="727000"/>
            <a:chOff x="1475655" y="3502026"/>
            <a:chExt cx="496019" cy="92910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DF45A59-1B37-49BD-884F-A2120C7A02E8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203783-3899-40AB-9488-83264876C6A0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2E2E56-5353-4A86-B505-D03F47E73B80}"/>
              </a:ext>
            </a:extLst>
          </p:cNvPr>
          <p:cNvGrpSpPr/>
          <p:nvPr/>
        </p:nvGrpSpPr>
        <p:grpSpPr>
          <a:xfrm rot="10800000">
            <a:off x="4191000" y="2774007"/>
            <a:ext cx="381000" cy="727000"/>
            <a:chOff x="1475655" y="3502026"/>
            <a:chExt cx="496019" cy="92910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89D33B-CAC8-4391-9A1C-3FC6F42537F9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AEC046-2E71-4593-A3B6-043FBC244E35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B24BEB-699F-49A4-997F-AF2B8C04BE34}"/>
              </a:ext>
            </a:extLst>
          </p:cNvPr>
          <p:cNvGrpSpPr/>
          <p:nvPr/>
        </p:nvGrpSpPr>
        <p:grpSpPr>
          <a:xfrm rot="10800000">
            <a:off x="7338803" y="2728713"/>
            <a:ext cx="381000" cy="727000"/>
            <a:chOff x="1475655" y="3502026"/>
            <a:chExt cx="496019" cy="92910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8D4E57A-7D6E-402E-B01E-FB77BF336A81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6EB3FA-A8E1-4A4E-A6A0-6076B78759B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7C3CD0-95B8-4138-B4FC-76F67D67E345}"/>
              </a:ext>
            </a:extLst>
          </p:cNvPr>
          <p:cNvSpPr txBox="1"/>
          <p:nvPr/>
        </p:nvSpPr>
        <p:spPr>
          <a:xfrm>
            <a:off x="6720791" y="183722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5676C2-3CB0-4984-BE83-0978932F7EDF}"/>
              </a:ext>
            </a:extLst>
          </p:cNvPr>
          <p:cNvSpPr txBox="1"/>
          <p:nvPr/>
        </p:nvSpPr>
        <p:spPr>
          <a:xfrm>
            <a:off x="6421549" y="2298358"/>
            <a:ext cx="207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law-teachers.in</a:t>
            </a:r>
          </a:p>
        </p:txBody>
      </p:sp>
    </p:spTree>
    <p:extLst>
      <p:ext uri="{BB962C8B-B14F-4D97-AF65-F5344CB8AC3E}">
        <p14:creationId xmlns:p14="http://schemas.microsoft.com/office/powerpoint/2010/main" val="3845831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www.klgupta.in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Mob. 99248 97691</a:t>
            </a:r>
          </a:p>
        </p:txBody>
      </p:sp>
    </p:spTree>
    <p:extLst>
      <p:ext uri="{BB962C8B-B14F-4D97-AF65-F5344CB8AC3E}">
        <p14:creationId xmlns:p14="http://schemas.microsoft.com/office/powerpoint/2010/main" val="34665161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7257" y="342169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1. 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8" name="Picture 4" descr="Social Enterprise – Institute of Mutual Information">
            <a:extLst>
              <a:ext uri="{FF2B5EF4-FFF2-40B4-BE49-F238E27FC236}">
                <a16:creationId xmlns:a16="http://schemas.microsoft.com/office/drawing/2014/main" id="{44D42661-92AA-4394-8B8A-DF1F9A4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35" y="1556792"/>
            <a:ext cx="1563812" cy="16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7224" y="1071546"/>
            <a:ext cx="3429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latin typeface="Garamond" pitchFamily="18" charset="0"/>
              </a:rPr>
              <a:t>The campaign was first announced by Indian Prime Minister, </a:t>
            </a:r>
            <a:r>
              <a:rPr lang="en-IN" sz="2000" dirty="0" err="1">
                <a:latin typeface="Garamond" pitchFamily="18" charset="0"/>
              </a:rPr>
              <a:t>Narendra</a:t>
            </a:r>
            <a:r>
              <a:rPr lang="en-IN" sz="2000" dirty="0">
                <a:latin typeface="Garamond" pitchFamily="18" charset="0"/>
              </a:rPr>
              <a:t> </a:t>
            </a:r>
            <a:r>
              <a:rPr lang="en-IN" sz="2000" dirty="0" err="1">
                <a:latin typeface="Garamond" pitchFamily="18" charset="0"/>
              </a:rPr>
              <a:t>Modi</a:t>
            </a:r>
            <a:r>
              <a:rPr lang="en-IN" sz="2000" dirty="0">
                <a:latin typeface="Garamond" pitchFamily="18" charset="0"/>
              </a:rPr>
              <a:t> during his </a:t>
            </a:r>
            <a:r>
              <a:rPr lang="en-IN" sz="2000" b="1" dirty="0">
                <a:latin typeface="Garamond" pitchFamily="18" charset="0"/>
              </a:rPr>
              <a:t>15 August 2015 </a:t>
            </a:r>
            <a:r>
              <a:rPr lang="en-IN" sz="2000" dirty="0">
                <a:latin typeface="Garamond" pitchFamily="18" charset="0"/>
              </a:rPr>
              <a:t>address from the Red Fort, in New Delhi.</a:t>
            </a:r>
          </a:p>
          <a:p>
            <a:endParaRPr lang="en-IN" sz="1400" dirty="0">
              <a:latin typeface="Garamond" pitchFamily="18" charset="0"/>
            </a:endParaRPr>
          </a:p>
          <a:p>
            <a:pPr algn="just"/>
            <a:r>
              <a:rPr lang="en-IN" sz="2000" dirty="0">
                <a:latin typeface="Garamond" pitchFamily="18" charset="0"/>
              </a:rPr>
              <a:t>The action plan of this initiative, is based on the following three pillars:</a:t>
            </a:r>
          </a:p>
          <a:p>
            <a:endParaRPr lang="en-IN" sz="1400" dirty="0">
              <a:latin typeface="Garamond" pitchFamily="18" charset="0"/>
            </a:endParaRPr>
          </a:p>
          <a:p>
            <a:r>
              <a:rPr lang="en-IN" sz="2000" dirty="0">
                <a:latin typeface="Garamond" pitchFamily="18" charset="0"/>
              </a:rPr>
              <a:t>1. Simplification and Handholding.</a:t>
            </a:r>
          </a:p>
          <a:p>
            <a:r>
              <a:rPr lang="en-IN" sz="2000" dirty="0">
                <a:latin typeface="Garamond" pitchFamily="18" charset="0"/>
              </a:rPr>
              <a:t>2. Funding Support and Incentives.</a:t>
            </a:r>
          </a:p>
          <a:p>
            <a:r>
              <a:rPr lang="en-IN" sz="2000" dirty="0">
                <a:latin typeface="Garamond" pitchFamily="18" charset="0"/>
              </a:rPr>
              <a:t>3. Industry-Academia Partnership and Incubation.</a:t>
            </a:r>
          </a:p>
        </p:txBody>
      </p:sp>
      <p:pic>
        <p:nvPicPr>
          <p:cNvPr id="71684" name="Picture 4" descr="Image result for startups india red f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929122" cy="3929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An entity shall be considered as a Startup: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 err="1">
                <a:latin typeface="Garamond" panose="02020404030301010803" pitchFamily="18" charset="0"/>
              </a:rPr>
              <a:t>Upto</a:t>
            </a:r>
            <a:r>
              <a:rPr lang="en-US" dirty="0">
                <a:latin typeface="Garamond" panose="02020404030301010803" pitchFamily="18" charset="0"/>
              </a:rPr>
              <a:t> a period of </a:t>
            </a:r>
            <a:r>
              <a:rPr lang="en-US" b="1" u="sng" dirty="0">
                <a:latin typeface="Garamond" panose="02020404030301010803" pitchFamily="18" charset="0"/>
              </a:rPr>
              <a:t>10</a:t>
            </a:r>
            <a:r>
              <a:rPr lang="en-US" u="sng" dirty="0">
                <a:latin typeface="Garamond" panose="02020404030301010803" pitchFamily="18" charset="0"/>
              </a:rPr>
              <a:t> </a:t>
            </a:r>
            <a:r>
              <a:rPr lang="en-US" b="1" u="sng" dirty="0">
                <a:latin typeface="Garamond" panose="02020404030301010803" pitchFamily="18" charset="0"/>
              </a:rPr>
              <a:t>years</a:t>
            </a:r>
            <a:r>
              <a:rPr lang="en-US" u="sng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from the date of incorporation/registration, </a:t>
            </a: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if it is incorporated as a Private Limited Company (as defined in the Companies Act, 2013)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registered as a Partnership Firm (registered under section 59 of the Partnership Act, 1932)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a Limited Liability Partnership (under the Limited Liability Partnership Act, 2008) in India.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ii. </a:t>
            </a:r>
            <a:r>
              <a:rPr lang="en-US" dirty="0">
                <a:latin typeface="Garamond" panose="02020404030301010803" pitchFamily="18" charset="0"/>
              </a:rPr>
              <a:t>Turnover of the entity for any of the financial years since incorporation/ registration has not exceeded Rs. 100 </a:t>
            </a:r>
            <a:r>
              <a:rPr lang="en-US" dirty="0" err="1">
                <a:latin typeface="Garamond" panose="02020404030301010803" pitchFamily="18" charset="0"/>
              </a:rPr>
              <a:t>crore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iii. </a:t>
            </a:r>
            <a:r>
              <a:rPr lang="en-US" dirty="0">
                <a:latin typeface="Garamond" panose="02020404030301010803" pitchFamily="18" charset="0"/>
              </a:rPr>
              <a:t>Entity is working towards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innovation, development or improvement of products or processes or services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dirty="0">
                <a:latin typeface="Garamond" panose="02020404030301010803" pitchFamily="18" charset="0"/>
              </a:rPr>
              <a:t>or if it is a scalable business model with a high potential of employment generation or wealth creation.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753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Provided that an entity formed by splitting up or reconstruction of an existing business shall not be considered a ‘Startup’.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1" dirty="0">
                <a:latin typeface="Garamond" panose="02020404030301010803" pitchFamily="18" charset="0"/>
              </a:rPr>
              <a:t>Explanation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An entity shall cease to be a Startup on completion of 10 years from the date of its incorporation/ registration or if its turnover for any previous year exceeds Rupees 100 </a:t>
            </a:r>
            <a:r>
              <a:rPr lang="en-US" dirty="0" err="1">
                <a:latin typeface="Garamond" panose="02020404030301010803" pitchFamily="18" charset="0"/>
              </a:rPr>
              <a:t>crore</a:t>
            </a:r>
            <a:r>
              <a:rPr lang="en-US" dirty="0">
                <a:latin typeface="Garamond" panose="02020404030301010803" pitchFamily="18" charset="0"/>
              </a:rPr>
              <a:t>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315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153" y="-7239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23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t="4883" b="6250"/>
          <a:stretch>
            <a:fillRect/>
          </a:stretch>
        </p:blipFill>
        <p:spPr bwMode="auto">
          <a:xfrm>
            <a:off x="642910" y="1285860"/>
            <a:ext cx="800689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5643578"/>
            <a:ext cx="278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https://www.ssipgujarat.in/</a:t>
            </a:r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Example :- </a:t>
            </a:r>
            <a:r>
              <a:rPr lang="en-US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-Hub set up by Govt. of Gujarat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 t="4883" r="1720" b="6250"/>
          <a:stretch>
            <a:fillRect/>
          </a:stretch>
        </p:blipFill>
        <p:spPr bwMode="auto">
          <a:xfrm>
            <a:off x="714348" y="714356"/>
            <a:ext cx="78691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7224" y="4886137"/>
            <a:ext cx="77153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700" dirty="0">
                <a:latin typeface="Garamond" pitchFamily="18" charset="0"/>
              </a:rPr>
              <a:t>Gujarat Student </a:t>
            </a:r>
            <a:r>
              <a:rPr lang="en-IN" sz="1700" dirty="0" err="1">
                <a:latin typeface="Garamond" pitchFamily="18" charset="0"/>
              </a:rPr>
              <a:t>Startup</a:t>
            </a:r>
            <a:r>
              <a:rPr lang="en-IN" sz="1700" dirty="0">
                <a:latin typeface="Garamond" pitchFamily="18" charset="0"/>
              </a:rPr>
              <a:t> and Innovation Hub, registered under Section 8 of the companies Act 2013, is envisioned to be a nexus for all </a:t>
            </a:r>
            <a:r>
              <a:rPr lang="en-IN" sz="1700" dirty="0" err="1">
                <a:latin typeface="Garamond" pitchFamily="18" charset="0"/>
              </a:rPr>
              <a:t>Startup</a:t>
            </a:r>
            <a:r>
              <a:rPr lang="en-IN" sz="1700" dirty="0">
                <a:latin typeface="Garamond" pitchFamily="18" charset="0"/>
              </a:rPr>
              <a:t> stakeholders to develop an end-to-end innovation and entrepreneurial ecosystem in the State of Gujarat by creating pathways from “Mind-to-Market”. </a:t>
            </a:r>
            <a:r>
              <a:rPr lang="en-IN" sz="1700" dirty="0" err="1">
                <a:latin typeface="Garamond" pitchFamily="18" charset="0"/>
              </a:rPr>
              <a:t>i</a:t>
            </a:r>
            <a:r>
              <a:rPr lang="en-IN" sz="1700" dirty="0">
                <a:latin typeface="Garamond" pitchFamily="18" charset="0"/>
              </a:rPr>
              <a:t>-hub is a vibrant incubation setup established under SSIP by the Education Department, Government of Gujarat.</a:t>
            </a:r>
          </a:p>
        </p:txBody>
      </p:sp>
      <p:pic>
        <p:nvPicPr>
          <p:cNvPr id="88067" name="Picture 3" descr="A program on Startup Opportunities in Pharma and Health Ca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0"/>
            <a:ext cx="1687973" cy="67204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57356" y="6429396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http://ihubgujarat.in/</a:t>
            </a:r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1619</Words>
  <Application>Microsoft Office PowerPoint</Application>
  <PresentationFormat>On-screen Show (4:3)</PresentationFormat>
  <Paragraphs>306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Calibri</vt:lpstr>
      <vt:lpstr>Garamond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Guest 1</cp:lastModifiedBy>
  <cp:revision>1036</cp:revision>
  <dcterms:created xsi:type="dcterms:W3CDTF">2006-08-16T00:00:00Z</dcterms:created>
  <dcterms:modified xsi:type="dcterms:W3CDTF">2021-08-05T03:15:43Z</dcterms:modified>
</cp:coreProperties>
</file>